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67" r:id="rId3"/>
    <p:sldId id="692" r:id="rId4"/>
    <p:sldId id="693" r:id="rId5"/>
    <p:sldId id="637" r:id="rId6"/>
    <p:sldId id="345" r:id="rId7"/>
    <p:sldId id="312" r:id="rId8"/>
    <p:sldId id="360" r:id="rId9"/>
    <p:sldId id="358" r:id="rId10"/>
    <p:sldId id="364" r:id="rId11"/>
    <p:sldId id="361" r:id="rId12"/>
    <p:sldId id="311" r:id="rId13"/>
    <p:sldId id="295" r:id="rId14"/>
    <p:sldId id="305" r:id="rId15"/>
    <p:sldId id="694" r:id="rId16"/>
    <p:sldId id="296" r:id="rId17"/>
    <p:sldId id="322" r:id="rId18"/>
    <p:sldId id="325" r:id="rId19"/>
    <p:sldId id="346" r:id="rId20"/>
    <p:sldId id="365" r:id="rId21"/>
    <p:sldId id="316" r:id="rId22"/>
    <p:sldId id="674" r:id="rId23"/>
    <p:sldId id="614" r:id="rId24"/>
    <p:sldId id="613" r:id="rId25"/>
    <p:sldId id="639" r:id="rId26"/>
    <p:sldId id="690" r:id="rId27"/>
    <p:sldId id="695" r:id="rId28"/>
    <p:sldId id="289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richard" initials="r" lastIdx="3" clrIdx="1">
    <p:extLst>
      <p:ext uri="{19B8F6BF-5375-455C-9EA6-DF929625EA0E}">
        <p15:presenceInfo xmlns:p15="http://schemas.microsoft.com/office/powerpoint/2012/main" userId="richa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100"/>
    <a:srgbClr val="FD0100"/>
    <a:srgbClr val="34A801"/>
    <a:srgbClr val="FE6D02"/>
    <a:srgbClr val="FFCC99"/>
    <a:srgbClr val="CC9900"/>
    <a:srgbClr val="FF9900"/>
    <a:srgbClr val="00B0F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1576" autoAdjust="0"/>
  </p:normalViewPr>
  <p:slideViewPr>
    <p:cSldViewPr snapToGrid="0">
      <p:cViewPr varScale="1">
        <p:scale>
          <a:sx n="137" d="100"/>
          <a:sy n="137" d="100"/>
        </p:scale>
        <p:origin x="12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3T08:59:48.939" idx="3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3T08:44:28.666" idx="1">
    <p:pos x="10" y="10"/>
    <p:text>Not sure we need those intro slides? (from here to solvers)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13T08:52:52.854" idx="2">
    <p:pos x="10" y="10"/>
    <p:text>A friend of mine recommended ending with the take home message slide (slide before this). What do you think?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96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eg"/><Relationship Id="rId11" Type="http://schemas.openxmlformats.org/officeDocument/2006/relationships/image" Target="../media/image48.gif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7" y="87598"/>
            <a:ext cx="8542867" cy="1919001"/>
          </a:xfrm>
        </p:spPr>
        <p:txBody>
          <a:bodyPr>
            <a:noAutofit/>
          </a:bodyPr>
          <a:lstStyle/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br>
              <a:rPr lang="en-AU" sz="4000" b="1" dirty="0"/>
            </a:br>
            <a:r>
              <a:rPr lang="en-AU" sz="4000" dirty="0">
                <a:solidFill>
                  <a:schemeClr val="tx1"/>
                </a:solidFill>
              </a:rPr>
              <a:t>Systematic conservation planning in </a:t>
            </a:r>
            <a:r>
              <a:rPr lang="en-AU" sz="4000" dirty="0">
                <a:solidFill>
                  <a:schemeClr val="bg1"/>
                </a:solidFill>
              </a:rPr>
              <a:t>R </a:t>
            </a:r>
            <a:r>
              <a:rPr lang="en-AU" sz="4000" dirty="0" err="1">
                <a:solidFill>
                  <a:schemeClr val="bg1"/>
                </a:solidFill>
              </a:rPr>
              <a:t>R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Autofit/>
          </a:bodyPr>
          <a:lstStyle/>
          <a:p>
            <a:r>
              <a:rPr lang="en-AU" sz="3600" dirty="0">
                <a:solidFill>
                  <a:schemeClr val="tx1"/>
                </a:solidFill>
              </a:rPr>
              <a:t>Richard Schuster &amp; Jeffrey Hanson</a:t>
            </a:r>
          </a:p>
          <a:p>
            <a:endParaRPr lang="en-AU" sz="36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88805"/>
            <a:ext cx="5694224" cy="523220"/>
            <a:chOff x="259155" y="4479765"/>
            <a:chExt cx="5694224" cy="523220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522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jeffrey.hanson@uqconnect.edu.au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8301" y="4488805"/>
            <a:ext cx="2422670" cy="523220"/>
            <a:chOff x="6059800" y="6034020"/>
            <a:chExt cx="2422670" cy="69762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985287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prioritizr.net</a:t>
              </a:r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94" y="1140233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2" y="1981734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257784" y="3791251"/>
            <a:ext cx="785385" cy="659723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6" y="3894499"/>
            <a:ext cx="472932" cy="4729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8749" y="3653556"/>
            <a:ext cx="1098619" cy="935114"/>
            <a:chOff x="4996800" y="3060000"/>
            <a:chExt cx="1098619" cy="935114"/>
          </a:xfrm>
        </p:grpSpPr>
        <p:sp>
          <p:nvSpPr>
            <p:cNvPr id="18" name="Oval 17"/>
            <p:cNvSpPr/>
            <p:nvPr/>
          </p:nvSpPr>
          <p:spPr>
            <a:xfrm>
              <a:off x="4996800" y="3060000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94" y="3221619"/>
              <a:ext cx="685350" cy="68535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100843" y="1665153"/>
            <a:ext cx="40116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Maximize </a:t>
            </a:r>
          </a:p>
          <a:p>
            <a:pPr algn="ctr"/>
            <a:r>
              <a:rPr lang="en-AU" sz="3600" dirty="0"/>
              <a:t>phylogenetic </a:t>
            </a:r>
          </a:p>
          <a:p>
            <a:pPr algn="ctr"/>
            <a:r>
              <a:rPr lang="en-AU" sz="3600" dirty="0"/>
              <a:t>diversity in reserves,</a:t>
            </a:r>
          </a:p>
          <a:p>
            <a:pPr algn="ctr"/>
            <a:r>
              <a:rPr lang="en-AU" sz="3600" dirty="0"/>
              <a:t>subject to budget?</a:t>
            </a:r>
          </a:p>
        </p:txBody>
      </p:sp>
      <p:sp>
        <p:nvSpPr>
          <p:cNvPr id="43" name="Oval 42"/>
          <p:cNvSpPr/>
          <p:nvPr/>
        </p:nvSpPr>
        <p:spPr>
          <a:xfrm>
            <a:off x="5046843" y="2402034"/>
            <a:ext cx="1222464" cy="1026871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90" y="2499286"/>
            <a:ext cx="493365" cy="49336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3128" y="2819315"/>
            <a:ext cx="502288" cy="5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3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122327" y="1284491"/>
            <a:ext cx="40414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Minimize cost,</a:t>
            </a:r>
          </a:p>
          <a:p>
            <a:pPr algn="ctr"/>
            <a:r>
              <a:rPr lang="en-AU" sz="3600" dirty="0"/>
              <a:t>subject to targets to </a:t>
            </a:r>
          </a:p>
          <a:p>
            <a:pPr algn="ctr"/>
            <a:r>
              <a:rPr lang="en-AU" sz="3600" dirty="0"/>
              <a:t>ensure adequate</a:t>
            </a:r>
          </a:p>
          <a:p>
            <a:pPr algn="ctr"/>
            <a:r>
              <a:rPr lang="en-AU" sz="3600" dirty="0"/>
              <a:t>representation </a:t>
            </a:r>
          </a:p>
          <a:p>
            <a:pPr algn="ctr"/>
            <a:r>
              <a:rPr lang="en-AU" sz="3600" dirty="0"/>
              <a:t>in reserves?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6" name="Oval 45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39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31621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Constraints and Penalties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37352" y="905030"/>
            <a:ext cx="4784628" cy="1723356"/>
            <a:chOff x="2810133" y="905030"/>
            <a:chExt cx="4784628" cy="1723356"/>
          </a:xfrm>
        </p:grpSpPr>
        <p:pic>
          <p:nvPicPr>
            <p:cNvPr id="4104" name="Picture 8" descr="Image result for protected area map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133" y="905030"/>
              <a:ext cx="3066988" cy="1723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121" y="907887"/>
              <a:ext cx="1717640" cy="1717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45533" y="2624939"/>
            <a:ext cx="8568267" cy="2402891"/>
            <a:chOff x="245533" y="2624939"/>
            <a:chExt cx="8568267" cy="2402891"/>
          </a:xfrm>
        </p:grpSpPr>
        <p:pic>
          <p:nvPicPr>
            <p:cNvPr id="4100" name="Picture 4" descr="Image result for fishing map intensit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7" t="2703" r="2773" b="11003"/>
            <a:stretch/>
          </p:blipFill>
          <p:spPr bwMode="auto">
            <a:xfrm>
              <a:off x="245533" y="2626227"/>
              <a:ext cx="2321060" cy="239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landscape resistanc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343" y="2624939"/>
              <a:ext cx="2560457" cy="240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66592" y="2624939"/>
              <a:ext cx="3720215" cy="2381882"/>
              <a:chOff x="1843944" y="1333500"/>
              <a:chExt cx="5456111" cy="3493296"/>
            </a:xfrm>
          </p:grpSpPr>
          <p:pic>
            <p:nvPicPr>
              <p:cNvPr id="11" name="Picture 12" descr="Map showing BLM=0 results in a fragmented solution, BLM=1 results in a spatially compact solution.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3944" y="1333500"/>
                <a:ext cx="5456111" cy="3493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958400" y="1425600"/>
                <a:ext cx="1137600" cy="640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597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205979"/>
            <a:ext cx="4470400" cy="857250"/>
          </a:xfrm>
        </p:spPr>
        <p:txBody>
          <a:bodyPr/>
          <a:lstStyle/>
          <a:p>
            <a:r>
              <a:rPr lang="en-AU" dirty="0"/>
              <a:t>Decision 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530352"/>
            <a:ext cx="4470400" cy="3092448"/>
          </a:xfrm>
        </p:spPr>
        <p:txBody>
          <a:bodyPr>
            <a:normAutofit/>
          </a:bodyPr>
          <a:lstStyle/>
          <a:p>
            <a:r>
              <a:rPr lang="en-AU" dirty="0"/>
              <a:t>Protect or not?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Different amounts?</a:t>
            </a:r>
          </a:p>
          <a:p>
            <a:endParaRPr lang="en-AU" dirty="0"/>
          </a:p>
          <a:p>
            <a:r>
              <a:rPr lang="en-AU" dirty="0"/>
              <a:t>Multiple actions?</a:t>
            </a:r>
          </a:p>
        </p:txBody>
      </p:sp>
      <p:pic>
        <p:nvPicPr>
          <p:cNvPr id="6154" name="Picture 10" descr="Ethiopian Satellite Map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40315" r="64463" b="30990"/>
          <a:stretch/>
        </p:blipFill>
        <p:spPr bwMode="auto">
          <a:xfrm>
            <a:off x="4876799" y="820871"/>
            <a:ext cx="4076701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5682" y="1063229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787215" y="3635841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5667374" y="3204041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284508" y="1460140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474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69764" y="1506468"/>
            <a:ext cx="2941585" cy="1730344"/>
            <a:chOff x="693892" y="1170501"/>
            <a:chExt cx="2941585" cy="1730344"/>
          </a:xfrm>
        </p:grpSpPr>
        <p:sp>
          <p:nvSpPr>
            <p:cNvPr id="5" name="Rectangle 4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2056" name="Picture 8" descr="Image result for gurob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Solver</a:t>
            </a:r>
          </a:p>
        </p:txBody>
      </p: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680051"/>
            <a:ext cx="35528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pl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" y="3333135"/>
            <a:ext cx="1731976" cy="13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80x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97" y="636777"/>
            <a:ext cx="1306461" cy="13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23" y="404489"/>
            <a:ext cx="1544578" cy="1538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0400" y="34719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8800" y="2137608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88" y="4942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375" y="20290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4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0D24-9F4F-4D56-A381-2B5FB53E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C8C2C-94D2-4A23-B5E5-B4296999E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219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5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274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628" y="1371791"/>
            <a:ext cx="629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AU" sz="4000" dirty="0"/>
              <a:t>Design your  problem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Find optimal solutions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Ideally,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Mental model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35226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 &lt;- problem(pus,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(….)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add_boundary_penalties</a:t>
            </a: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(….)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add_rsymphony_solver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Mental model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214394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7218" y="1076072"/>
            <a:ext cx="3814827" cy="3558816"/>
            <a:chOff x="977675" y="1104010"/>
            <a:chExt cx="3814827" cy="3558816"/>
          </a:xfrm>
        </p:grpSpPr>
        <p:sp>
          <p:nvSpPr>
            <p:cNvPr id="2" name="TextBox 1"/>
            <p:cNvSpPr txBox="1"/>
            <p:nvPr/>
          </p:nvSpPr>
          <p:spPr>
            <a:xfrm>
              <a:off x="977675" y="1104010"/>
              <a:ext cx="3194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Objectives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add_max_features_objective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add_max_phylo_objective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add_max_utility_objective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add_min_set_objective</a:t>
              </a:r>
              <a:endParaRPr lang="en-A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7675" y="2908500"/>
              <a:ext cx="38148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Constraints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add_feature_contiguity_constraints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add_contiguity_constraints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add_locked_in_constraints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add_locked_out_constraints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add_neighbour_constraints</a:t>
              </a:r>
              <a:endParaRPr lang="en-AU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66711" y="1076072"/>
            <a:ext cx="3409075" cy="3586754"/>
            <a:chOff x="4734809" y="1076072"/>
            <a:chExt cx="3409075" cy="3586754"/>
          </a:xfrm>
        </p:grpSpPr>
        <p:sp>
          <p:nvSpPr>
            <p:cNvPr id="11" name="TextBox 10"/>
            <p:cNvSpPr txBox="1"/>
            <p:nvPr/>
          </p:nvSpPr>
          <p:spPr>
            <a:xfrm>
              <a:off x="4734809" y="1076072"/>
              <a:ext cx="30585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Penalties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add_connectivity_penalties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add_boundary_penalties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add_feature_weights</a:t>
              </a:r>
              <a:endParaRPr lang="en-A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4809" y="2262168"/>
              <a:ext cx="34090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Decisions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add_bindary_decisions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add_proportion_decisions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add_semicontinuous_decisions</a:t>
              </a:r>
              <a:endParaRPr lang="en-AU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4809" y="3462497"/>
              <a:ext cx="27797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Solvers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add_gurobi_solver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add_lpysmphony_solver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add_rsymphony_solver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79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89677" y="14487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Joe Bennett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Peter </a:t>
            </a:r>
            <a:r>
              <a:rPr lang="en-AU" sz="2800" dirty="0" err="1"/>
              <a:t>Arcese</a:t>
            </a:r>
            <a:endParaRPr lang="en-AU" sz="2800" dirty="0"/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Hugh Possingham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177" y="1448719"/>
            <a:ext cx="3945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Matt Strimas-Mackey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Nina Morrell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Matt Watts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/>
              <a:t>Acknowledgements</a:t>
            </a:r>
          </a:p>
        </p:txBody>
      </p:sp>
      <p:pic>
        <p:nvPicPr>
          <p:cNvPr id="10246" name="Picture 6" descr="http://strimas.com/img/ava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76" y="1478893"/>
            <a:ext cx="688176" cy="6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peter-arcese-lab.sites.olt.ubc.ca/files/2010/09/Nina_morrell-e147372727739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2" y="2252527"/>
            <a:ext cx="685365" cy="79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marxan.net/downloads/uq_marxan_web_2/Matt_Watts_phot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76" y="3073947"/>
            <a:ext cx="544377" cy="7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forestry-profiles.sites.olt.ubc.ca/files/2013/07/cropped-Peter-Arce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076" y="2232199"/>
            <a:ext cx="766363" cy="76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s://carleton.ca/biology/wp-content/uploads/joe-bennett-head-shot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84" y="1358152"/>
            <a:ext cx="633547" cy="8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04" y="3020215"/>
            <a:ext cx="775906" cy="77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89600" y="2907814"/>
            <a:ext cx="598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zones(fts_z1, fts_z2, …), </a:t>
            </a:r>
          </a:p>
          <a:p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c("cost_1", "cost_2", …))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26" y="1158214"/>
            <a:ext cx="5983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fts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"cost")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92800" y="1248835"/>
            <a:ext cx="2521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Single 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26" y="3131275"/>
            <a:ext cx="2441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Multi-zone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5011200" y="1684800"/>
            <a:ext cx="12816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Left Arrow 17"/>
          <p:cNvSpPr/>
          <p:nvPr/>
        </p:nvSpPr>
        <p:spPr>
          <a:xfrm rot="10800000">
            <a:off x="2361600" y="3603530"/>
            <a:ext cx="8280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209380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" y="1050906"/>
            <a:ext cx="9056871" cy="3197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690" y="4478400"/>
            <a:ext cx="8157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1.5 million planning units + 22,644 species: 76 minutes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3579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/>
              <a:t>Find optimal solutions, ideally fast</a:t>
            </a:r>
          </a:p>
        </p:txBody>
      </p:sp>
    </p:spTree>
    <p:extLst>
      <p:ext uri="{BB962C8B-B14F-4D97-AF65-F5344CB8AC3E}">
        <p14:creationId xmlns:p14="http://schemas.microsoft.com/office/powerpoint/2010/main" val="3922707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09F7-C698-4A93-A056-1886B02C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739089C-C320-4D1A-982F-E042B8C12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018" y="1085410"/>
            <a:ext cx="4058090" cy="4058090"/>
          </a:xfr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F9704-39B1-489F-A02B-0438310DB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829"/>
            <a:ext cx="6858000" cy="105940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21755C-D61E-43A3-B671-95675F2E4233}"/>
              </a:ext>
            </a:extLst>
          </p:cNvPr>
          <p:cNvSpPr/>
          <p:nvPr/>
        </p:nvSpPr>
        <p:spPr>
          <a:xfrm>
            <a:off x="5514320" y="1265379"/>
            <a:ext cx="35284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117 species</a:t>
            </a:r>
          </a:p>
          <a:p>
            <a:r>
              <a:rPr lang="en-US" dirty="0"/>
              <a:t>73 million km</a:t>
            </a:r>
            <a:r>
              <a:rPr lang="en-US" baseline="30000" dirty="0"/>
              <a:t>2</a:t>
            </a:r>
          </a:p>
          <a:p>
            <a:r>
              <a:rPr lang="en-US" dirty="0"/>
              <a:t>1.7 million unique locations</a:t>
            </a:r>
          </a:p>
          <a:p>
            <a:r>
              <a:rPr lang="en-US" dirty="0"/>
              <a:t>14 million checklists</a:t>
            </a:r>
          </a:p>
          <a:p>
            <a:endParaRPr lang="en-US" dirty="0"/>
          </a:p>
          <a:p>
            <a:r>
              <a:rPr lang="en-US" dirty="0"/>
              <a:t>~6000 (52 * 117) weekly abundance maps</a:t>
            </a:r>
          </a:p>
          <a:p>
            <a:r>
              <a:rPr lang="en-US" dirty="0"/>
              <a:t>1.05 million planning units</a:t>
            </a:r>
          </a:p>
        </p:txBody>
      </p:sp>
      <p:pic>
        <p:nvPicPr>
          <p:cNvPr id="8" name="Picture 2" descr="logo_large.png">
            <a:extLst>
              <a:ext uri="{FF2B5EF4-FFF2-40B4-BE49-F238E27FC236}">
                <a16:creationId xmlns:a16="http://schemas.microsoft.com/office/drawing/2014/main" id="{ED4BD0D4-E104-443F-A609-8004DDA7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015" y="4209032"/>
            <a:ext cx="810661" cy="93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E5F03-9D44-4507-8790-C660F9B52987}"/>
              </a:ext>
            </a:extLst>
          </p:cNvPr>
          <p:cNvSpPr txBox="1"/>
          <p:nvPr/>
        </p:nvSpPr>
        <p:spPr>
          <a:xfrm>
            <a:off x="5514320" y="4489685"/>
            <a:ext cx="228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powered by: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8587F-EFC6-489B-B0E6-97339D50D79F}"/>
              </a:ext>
            </a:extLst>
          </p:cNvPr>
          <p:cNvSpPr txBox="1"/>
          <p:nvPr/>
        </p:nvSpPr>
        <p:spPr>
          <a:xfrm>
            <a:off x="6763769" y="654523"/>
            <a:ext cx="1319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Accepted in Nature Communications</a:t>
            </a:r>
            <a:endParaRPr lang="en-CA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7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94" y="645557"/>
            <a:ext cx="5915025" cy="745629"/>
          </a:xfrm>
        </p:spPr>
        <p:txBody>
          <a:bodyPr>
            <a:normAutofit/>
          </a:bodyPr>
          <a:lstStyle/>
          <a:p>
            <a:r>
              <a:rPr lang="en-US" sz="3600" dirty="0"/>
              <a:t>	Make it user friendly!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38" y="1687068"/>
            <a:ext cx="4390881" cy="2737054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51" y="2016428"/>
            <a:ext cx="1871183" cy="2407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5227E93-953B-4E7A-8202-D25A66E1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9181" y="418663"/>
            <a:ext cx="1225721" cy="1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41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environment and climate change canad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13" y="3625933"/>
            <a:ext cx="1428750" cy="1428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arks ca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14" y="3704793"/>
            <a:ext cx="1369908" cy="13699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C Ministry of Environ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1015230"/>
            <a:ext cx="1246723" cy="12467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321" y="255676"/>
            <a:ext cx="6727827" cy="1222772"/>
          </a:xfrm>
        </p:spPr>
        <p:txBody>
          <a:bodyPr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3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Consensus Decisions </a:t>
            </a:r>
            <a:br>
              <a:rPr lang="en-US" sz="3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Protection</a:t>
            </a:r>
          </a:p>
        </p:txBody>
      </p:sp>
      <p:pic>
        <p:nvPicPr>
          <p:cNvPr id="3" name="Picture 17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99" y="2474308"/>
            <a:ext cx="3214294" cy="899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pic>
        <p:nvPicPr>
          <p:cNvPr id="4" name="Picture 5" descr="TN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512194"/>
            <a:ext cx="1657350" cy="6879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ature Conservancy Ca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1700493"/>
            <a:ext cx="1789308" cy="5517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28" name="Picture 4" descr="Image result for bc ministry of forests lands and natural resource operati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2383476"/>
            <a:ext cx="998010" cy="11997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greater victoria regional district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85" y="3625126"/>
            <a:ext cx="1101158" cy="1176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abitat acquisition trus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01" y="2516452"/>
            <a:ext cx="997649" cy="815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owichan regional district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65" y="3653941"/>
            <a:ext cx="918185" cy="735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41875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AD5F-8CCC-4C80-AF4C-C241BDB16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E009B-3F63-4E9E-8D2D-FACDFB669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07439-4F5E-4B4B-AFBE-963B1B68B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39" y="0"/>
            <a:ext cx="3985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8230-AE18-4C2C-BD4E-D20DDDA4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where framework used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C74AE-2CD6-4D3A-81A9-9A2ECE407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CDFCP</a:t>
            </a:r>
          </a:p>
          <a:p>
            <a:r>
              <a:rPr lang="en-US" dirty="0"/>
              <a:t>Y2Y</a:t>
            </a:r>
          </a:p>
          <a:p>
            <a:r>
              <a:rPr lang="en-US" dirty="0"/>
              <a:t>Wild Harts</a:t>
            </a:r>
          </a:p>
          <a:p>
            <a:r>
              <a:rPr lang="en-US" dirty="0"/>
              <a:t>BC wide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2335B-AE02-422B-A588-4A52775D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200" y="946111"/>
            <a:ext cx="3345456" cy="2313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9970350-C382-4AFD-B41D-E9718D955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81" y="3108405"/>
            <a:ext cx="3270899" cy="2038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D2416-B0FF-4823-872A-1C24FD48A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862" y="3210798"/>
            <a:ext cx="4333104" cy="38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Take home message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browser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B612D-3AE4-45F4-AF41-9D2DDD0D6CD1}"/>
              </a:ext>
            </a:extLst>
          </p:cNvPr>
          <p:cNvGrpSpPr/>
          <p:nvPr/>
        </p:nvGrpSpPr>
        <p:grpSpPr>
          <a:xfrm>
            <a:off x="227094" y="4624226"/>
            <a:ext cx="4310006" cy="415498"/>
            <a:chOff x="259155" y="4479765"/>
            <a:chExt cx="5746676" cy="553997"/>
          </a:xfrm>
          <a:solidFill>
            <a:schemeClr val="bg1"/>
          </a:solidFill>
        </p:grpSpPr>
        <p:pic>
          <p:nvPicPr>
            <p:cNvPr id="5" name="Picture 2" descr="C:\Users\jhanson\Downloads\1467354618_f0e0.png">
              <a:extLst>
                <a:ext uri="{FF2B5EF4-FFF2-40B4-BE49-F238E27FC236}">
                  <a16:creationId xmlns:a16="http://schemas.microsoft.com/office/drawing/2014/main" id="{A4796629-4838-4F72-95D1-D36A68EC7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5BB0B6-970C-4274-A2CC-882481134C80}"/>
                </a:ext>
              </a:extLst>
            </p:cNvPr>
            <p:cNvSpPr txBox="1"/>
            <p:nvPr/>
          </p:nvSpPr>
          <p:spPr>
            <a:xfrm>
              <a:off x="732334" y="4479765"/>
              <a:ext cx="5273497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jeffrey.hanson@uqconnect.edu.au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1D8420-9EA1-4976-AF38-9E44AA0C084A}"/>
              </a:ext>
            </a:extLst>
          </p:cNvPr>
          <p:cNvGrpSpPr/>
          <p:nvPr/>
        </p:nvGrpSpPr>
        <p:grpSpPr>
          <a:xfrm>
            <a:off x="5940172" y="3481684"/>
            <a:ext cx="2105768" cy="461665"/>
            <a:chOff x="6059800" y="6034020"/>
            <a:chExt cx="2807690" cy="820737"/>
          </a:xfrm>
          <a:solidFill>
            <a:schemeClr val="bg1"/>
          </a:solidFill>
        </p:grpSpPr>
        <p:pic>
          <p:nvPicPr>
            <p:cNvPr id="8" name="Picture 4" descr="C:\Users\jhanson\Downloads\1467354784_web.png">
              <a:extLst>
                <a:ext uri="{FF2B5EF4-FFF2-40B4-BE49-F238E27FC236}">
                  <a16:creationId xmlns:a16="http://schemas.microsoft.com/office/drawing/2014/main" id="{97EB1AAD-421C-4CE7-B28F-17F8D0FE4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7418A0-15AF-4BBF-8EF2-47FAE2608A5D}"/>
                </a:ext>
              </a:extLst>
            </p:cNvPr>
            <p:cNvSpPr txBox="1"/>
            <p:nvPr/>
          </p:nvSpPr>
          <p:spPr>
            <a:xfrm>
              <a:off x="6497183" y="6034020"/>
              <a:ext cx="2370307" cy="8207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400" b="1" dirty="0">
                  <a:solidFill>
                    <a:srgbClr val="FF0000"/>
                  </a:solidFill>
                </a:rPr>
                <a:t>prioritizr.net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8801" y="2213534"/>
            <a:ext cx="815383" cy="9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03" y="1055289"/>
            <a:ext cx="825054" cy="945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C231BC-5D27-49DD-BC05-0548FD2985D5}"/>
              </a:ext>
            </a:extLst>
          </p:cNvPr>
          <p:cNvGrpSpPr/>
          <p:nvPr/>
        </p:nvGrpSpPr>
        <p:grpSpPr>
          <a:xfrm>
            <a:off x="4572000" y="4624226"/>
            <a:ext cx="4201899" cy="415498"/>
            <a:chOff x="259155" y="4479763"/>
            <a:chExt cx="5602533" cy="553997"/>
          </a:xfrm>
          <a:solidFill>
            <a:schemeClr val="bg1"/>
          </a:solidFill>
        </p:grpSpPr>
        <p:pic>
          <p:nvPicPr>
            <p:cNvPr id="16" name="Picture 2" descr="C:\Users\jhanson\Downloads\1467354618_f0e0.png">
              <a:extLst>
                <a:ext uri="{FF2B5EF4-FFF2-40B4-BE49-F238E27FC236}">
                  <a16:creationId xmlns:a16="http://schemas.microsoft.com/office/drawing/2014/main" id="{09A79D51-D01A-4FFE-AC31-0CB89203B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5F7BDB-2093-41EB-92F6-9F0B442DFFB3}"/>
                </a:ext>
              </a:extLst>
            </p:cNvPr>
            <p:cNvSpPr txBox="1"/>
            <p:nvPr/>
          </p:nvSpPr>
          <p:spPr>
            <a:xfrm>
              <a:off x="732334" y="4479763"/>
              <a:ext cx="5129354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richard.schuster@glel.carleton.ca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60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855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815" y="-30226"/>
            <a:ext cx="6036252" cy="596463"/>
            <a:chOff x="217012" y="116632"/>
            <a:chExt cx="6036252" cy="795285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177508" cy="69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richard.schuster@glel.carleton.ca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0815" y="1245601"/>
            <a:ext cx="2911027" cy="563832"/>
            <a:chOff x="211764" y="1168251"/>
            <a:chExt cx="2911027" cy="751774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0"/>
              <a:ext cx="2047035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prioritizr.net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0815" y="607688"/>
            <a:ext cx="6195461" cy="596462"/>
            <a:chOff x="217012" y="116632"/>
            <a:chExt cx="6195461" cy="795284"/>
          </a:xfrm>
        </p:grpSpPr>
        <p:pic>
          <p:nvPicPr>
            <p:cNvPr id="16" name="Picture 15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jeffrey.hanson@uqconnect.edu.au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vs ILP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3"/>
          </a:xfrm>
        </p:spPr>
      </p:pic>
    </p:spTree>
    <p:extLst>
      <p:ext uri="{BB962C8B-B14F-4D97-AF65-F5344CB8AC3E}">
        <p14:creationId xmlns:p14="http://schemas.microsoft.com/office/powerpoint/2010/main" val="647943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vs ILP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4"/>
          </a:xfrm>
        </p:spPr>
      </p:pic>
    </p:spTree>
    <p:extLst>
      <p:ext uri="{BB962C8B-B14F-4D97-AF65-F5344CB8AC3E}">
        <p14:creationId xmlns:p14="http://schemas.microsoft.com/office/powerpoint/2010/main" val="89917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vision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(browser)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1D8420-9EA1-4976-AF38-9E44AA0C084A}"/>
              </a:ext>
            </a:extLst>
          </p:cNvPr>
          <p:cNvGrpSpPr/>
          <p:nvPr/>
        </p:nvGrpSpPr>
        <p:grpSpPr>
          <a:xfrm>
            <a:off x="5865109" y="3364024"/>
            <a:ext cx="2105768" cy="461665"/>
            <a:chOff x="6059800" y="6034020"/>
            <a:chExt cx="2807690" cy="820737"/>
          </a:xfrm>
          <a:solidFill>
            <a:schemeClr val="bg1"/>
          </a:solidFill>
        </p:grpSpPr>
        <p:pic>
          <p:nvPicPr>
            <p:cNvPr id="8" name="Picture 4" descr="C:\Users\jhanson\Downloads\1467354784_web.png">
              <a:extLst>
                <a:ext uri="{FF2B5EF4-FFF2-40B4-BE49-F238E27FC236}">
                  <a16:creationId xmlns:a16="http://schemas.microsoft.com/office/drawing/2014/main" id="{97EB1AAD-421C-4CE7-B28F-17F8D0FE4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7418A0-15AF-4BBF-8EF2-47FAE2608A5D}"/>
                </a:ext>
              </a:extLst>
            </p:cNvPr>
            <p:cNvSpPr txBox="1"/>
            <p:nvPr/>
          </p:nvSpPr>
          <p:spPr>
            <a:xfrm>
              <a:off x="6497183" y="6034020"/>
              <a:ext cx="2370307" cy="8207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400" b="1" dirty="0">
                  <a:solidFill>
                    <a:srgbClr val="FF0000"/>
                  </a:solidFill>
                </a:rPr>
                <a:t>prioritizr.net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3644" y="2020285"/>
            <a:ext cx="815383" cy="9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46" y="862040"/>
            <a:ext cx="82505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-105633" y="640590"/>
            <a:ext cx="92496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How should 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$we</a:t>
            </a:r>
            <a:r>
              <a:rPr lang="en-AU" alt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$manage $areas </a:t>
            </a:r>
            <a:r>
              <a:rPr lang="en-AU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>
                <a:solidFill>
                  <a:srgbClr val="92D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$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 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$conservation</a:t>
            </a:r>
            <a:r>
              <a:rPr lang="en-AU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9810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049"/>
          <p:cNvGrpSpPr/>
          <p:nvPr/>
        </p:nvGrpSpPr>
        <p:grpSpPr>
          <a:xfrm>
            <a:off x="2381853" y="822150"/>
            <a:ext cx="4380294" cy="3499200"/>
            <a:chOff x="4209306" y="1245600"/>
            <a:chExt cx="4380294" cy="3499200"/>
          </a:xfrm>
        </p:grpSpPr>
        <p:sp>
          <p:nvSpPr>
            <p:cNvPr id="4" name="Rectangle 3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62077" y="1522519"/>
              <a:ext cx="1204677" cy="1011929"/>
              <a:chOff x="6919200" y="1675539"/>
              <a:chExt cx="1204677" cy="101192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19200" y="1675539"/>
                <a:ext cx="1204677" cy="101192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272" y="1741422"/>
                <a:ext cx="470109" cy="470109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3169" y="1997442"/>
                <a:ext cx="512315" cy="512315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4426942" y="1508740"/>
              <a:ext cx="1037330" cy="871357"/>
              <a:chOff x="4951604" y="1540799"/>
              <a:chExt cx="1037330" cy="87135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51604" y="1540799"/>
                <a:ext cx="1037330" cy="87135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96532" y="1600083"/>
                <a:ext cx="449100" cy="4491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19526" y="1904275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708749" y="3653556"/>
              <a:ext cx="1098619" cy="935114"/>
              <a:chOff x="4996800" y="3060000"/>
              <a:chExt cx="1098619" cy="93511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996800" y="3060000"/>
                <a:ext cx="1098619" cy="93511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994" y="3221619"/>
                <a:ext cx="685350" cy="685350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2048" name="Group 2047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3841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27729" y="1761307"/>
            <a:ext cx="36747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Maximize number </a:t>
            </a:r>
          </a:p>
          <a:p>
            <a:pPr algn="ctr"/>
            <a:r>
              <a:rPr lang="en-AU" sz="3600" dirty="0"/>
              <a:t>of populations </a:t>
            </a:r>
          </a:p>
          <a:p>
            <a:pPr algn="ctr"/>
            <a:r>
              <a:rPr lang="en-AU" sz="3600" dirty="0"/>
              <a:t>in reserves,</a:t>
            </a:r>
          </a:p>
          <a:p>
            <a:pPr algn="ctr"/>
            <a:r>
              <a:rPr lang="en-AU" sz="3600" dirty="0"/>
              <a:t>subject to budget?</a:t>
            </a:r>
          </a:p>
        </p:txBody>
      </p:sp>
      <p:sp>
        <p:nvSpPr>
          <p:cNvPr id="43" name="Oval 42"/>
          <p:cNvSpPr/>
          <p:nvPr/>
        </p:nvSpPr>
        <p:spPr>
          <a:xfrm>
            <a:off x="5046843" y="2402034"/>
            <a:ext cx="1222464" cy="1026871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90" y="2499286"/>
            <a:ext cx="493365" cy="493365"/>
          </a:xfrm>
          <a:prstGeom prst="rect">
            <a:avLst/>
          </a:prstGeom>
          <a:ln w="76200"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3128" y="2819315"/>
            <a:ext cx="502288" cy="502288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07986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257784" y="3791251"/>
            <a:ext cx="785385" cy="65972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6" y="3894499"/>
            <a:ext cx="472932" cy="4729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8749" y="3653556"/>
            <a:ext cx="1098619" cy="935114"/>
            <a:chOff x="4996800" y="3060000"/>
            <a:chExt cx="1098619" cy="935114"/>
          </a:xfrm>
        </p:grpSpPr>
        <p:sp>
          <p:nvSpPr>
            <p:cNvPr id="18" name="Oval 17"/>
            <p:cNvSpPr/>
            <p:nvPr/>
          </p:nvSpPr>
          <p:spPr>
            <a:xfrm>
              <a:off x="4996800" y="3060000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94" y="3221619"/>
              <a:ext cx="685350" cy="68535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30426" y="1380286"/>
            <a:ext cx="36747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Maximize number </a:t>
            </a:r>
          </a:p>
          <a:p>
            <a:pPr algn="ctr"/>
            <a:r>
              <a:rPr lang="en-AU" sz="3600" dirty="0"/>
              <a:t>of threatened </a:t>
            </a:r>
          </a:p>
          <a:p>
            <a:pPr algn="ctr"/>
            <a:r>
              <a:rPr lang="en-AU" sz="3600" dirty="0"/>
              <a:t>populations in </a:t>
            </a:r>
          </a:p>
          <a:p>
            <a:pPr algn="ctr"/>
            <a:r>
              <a:rPr lang="en-AU" sz="3600" dirty="0"/>
              <a:t>reserves,</a:t>
            </a:r>
          </a:p>
          <a:p>
            <a:pPr algn="ctr"/>
            <a:r>
              <a:rPr lang="en-AU" sz="3600" dirty="0"/>
              <a:t>subject to budget?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3" name="Oval 42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952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9050</TotalTime>
  <Words>578</Words>
  <Application>Microsoft Office PowerPoint</Application>
  <PresentationFormat>On-screen Show (16:9)</PresentationFormat>
  <Paragraphs>164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Rounded MT Bold</vt:lpstr>
      <vt:lpstr>Calibri</vt:lpstr>
      <vt:lpstr>Courier New</vt:lpstr>
      <vt:lpstr>Times New Roman</vt:lpstr>
      <vt:lpstr>Verdana</vt:lpstr>
      <vt:lpstr>Office Theme</vt:lpstr>
      <vt:lpstr>prioritizr Systematic conservation planning in R R</vt:lpstr>
      <vt:lpstr>Acknowledgements</vt:lpstr>
      <vt:lpstr>Simulated annealing vs ILP</vt:lpstr>
      <vt:lpstr>Simulated annealing vs ILP</vt:lpstr>
      <vt:lpstr>The vision</vt:lpstr>
      <vt:lpstr>PowerPoint Presentation</vt:lpstr>
      <vt:lpstr>PowerPoint Presentation</vt:lpstr>
      <vt:lpstr>Objective</vt:lpstr>
      <vt:lpstr>Objective</vt:lpstr>
      <vt:lpstr>Objective</vt:lpstr>
      <vt:lpstr>Objective</vt:lpstr>
      <vt:lpstr>PowerPoint Presentation</vt:lpstr>
      <vt:lpstr>Decision type</vt:lpstr>
      <vt:lpstr>Solver</vt:lpstr>
      <vt:lpstr>Why R?</vt:lpstr>
      <vt:lpstr>prioritizr</vt:lpstr>
      <vt:lpstr>Design your problem</vt:lpstr>
      <vt:lpstr>Design your problem</vt:lpstr>
      <vt:lpstr>Design your problem</vt:lpstr>
      <vt:lpstr>Design your problem</vt:lpstr>
      <vt:lpstr>Find optimal solutions, ideally fast</vt:lpstr>
      <vt:lpstr>PowerPoint Presentation</vt:lpstr>
      <vt:lpstr> Make it user friendly!</vt:lpstr>
      <vt:lpstr>Facilitate Consensus Decisions  on Protection</vt:lpstr>
      <vt:lpstr>PowerPoint Presentation</vt:lpstr>
      <vt:lpstr>Examples where framework used</vt:lpstr>
      <vt:lpstr>Take home message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richard</cp:lastModifiedBy>
  <cp:revision>749</cp:revision>
  <dcterms:created xsi:type="dcterms:W3CDTF">2006-08-16T00:00:00Z</dcterms:created>
  <dcterms:modified xsi:type="dcterms:W3CDTF">2019-03-13T16:00:07Z</dcterms:modified>
</cp:coreProperties>
</file>